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62" r:id="rId4"/>
    <p:sldId id="263" r:id="rId5"/>
    <p:sldId id="275" r:id="rId6"/>
    <p:sldId id="276" r:id="rId7"/>
    <p:sldId id="277" r:id="rId8"/>
    <p:sldId id="278" r:id="rId9"/>
    <p:sldId id="273" r:id="rId10"/>
    <p:sldId id="272" r:id="rId11"/>
    <p:sldId id="266" r:id="rId12"/>
    <p:sldId id="279" r:id="rId13"/>
    <p:sldId id="280" r:id="rId14"/>
    <p:sldId id="281" r:id="rId15"/>
    <p:sldId id="282" r:id="rId16"/>
    <p:sldId id="283" r:id="rId17"/>
    <p:sldId id="284" r:id="rId18"/>
    <p:sldId id="317" r:id="rId19"/>
    <p:sldId id="329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0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153B16-28B9-4CF0-BC28-49C84C34566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4577D6E-B404-44C3-BF09-4E2BD2D178A0}">
      <dgm:prSet/>
      <dgm:spPr/>
      <dgm:t>
        <a:bodyPr/>
        <a:lstStyle/>
        <a:p>
          <a:r>
            <a:rPr lang="en-US" dirty="0"/>
            <a:t>Given a graph G with a source S and sink </a:t>
          </a:r>
          <a:r>
            <a:rPr lang="en-US" dirty="0" err="1"/>
            <a:t>T,we</a:t>
          </a:r>
          <a:r>
            <a:rPr lang="en-US" dirty="0"/>
            <a:t> wish to </a:t>
          </a:r>
          <a:r>
            <a:rPr lang="en-US" dirty="0">
              <a:solidFill>
                <a:srgbClr val="C00000"/>
              </a:solidFill>
            </a:rPr>
            <a:t>find flow with maximum value</a:t>
          </a:r>
        </a:p>
      </dgm:t>
    </dgm:pt>
    <dgm:pt modelId="{DD8FE6B3-EE8F-4EDE-98CF-71EC10BFAE31}" type="parTrans" cxnId="{27CC27F7-C895-4EB2-B165-97CFF3DA6741}">
      <dgm:prSet/>
      <dgm:spPr/>
      <dgm:t>
        <a:bodyPr/>
        <a:lstStyle/>
        <a:p>
          <a:endParaRPr lang="en-US"/>
        </a:p>
      </dgm:t>
    </dgm:pt>
    <dgm:pt modelId="{7FB0CDBE-FD2F-49E1-BB45-28F911A184E3}" type="sibTrans" cxnId="{27CC27F7-C895-4EB2-B165-97CFF3DA6741}">
      <dgm:prSet/>
      <dgm:spPr/>
      <dgm:t>
        <a:bodyPr/>
        <a:lstStyle/>
        <a:p>
          <a:endParaRPr lang="en-US"/>
        </a:p>
      </dgm:t>
    </dgm:pt>
    <dgm:pt modelId="{2D397631-3E64-46D9-AB8A-894E2F114FF1}">
      <dgm:prSet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Capacity constraints </a:t>
          </a:r>
          <a:r>
            <a:rPr lang="en-US" dirty="0"/>
            <a:t>say that the flow from one vertex to other must be </a:t>
          </a:r>
          <a:r>
            <a:rPr lang="en-US" dirty="0">
              <a:solidFill>
                <a:srgbClr val="C00000"/>
              </a:solidFill>
            </a:rPr>
            <a:t>nonnegative and must not exceed the given capacity</a:t>
          </a:r>
        </a:p>
      </dgm:t>
    </dgm:pt>
    <dgm:pt modelId="{F86FC47E-A162-4938-A00D-1B7BB65A6CDD}" type="parTrans" cxnId="{6807C4A0-34FD-4C45-9DE5-DCB33C122089}">
      <dgm:prSet/>
      <dgm:spPr/>
      <dgm:t>
        <a:bodyPr/>
        <a:lstStyle/>
        <a:p>
          <a:endParaRPr lang="en-US"/>
        </a:p>
      </dgm:t>
    </dgm:pt>
    <dgm:pt modelId="{FA4DFB6D-8D3C-4481-84CA-71BA90A0C149}" type="sibTrans" cxnId="{6807C4A0-34FD-4C45-9DE5-DCB33C122089}">
      <dgm:prSet/>
      <dgm:spPr/>
      <dgm:t>
        <a:bodyPr/>
        <a:lstStyle/>
        <a:p>
          <a:endParaRPr lang="en-US"/>
        </a:p>
      </dgm:t>
    </dgm:pt>
    <dgm:pt modelId="{9C5D8DBD-AB3A-42F6-93B6-57CAD253C835}">
      <dgm:prSet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Flow </a:t>
          </a:r>
          <a:r>
            <a:rPr lang="en-US" dirty="0" err="1">
              <a:solidFill>
                <a:srgbClr val="C00000"/>
              </a:solidFill>
            </a:rPr>
            <a:t>consetvation</a:t>
          </a:r>
          <a:r>
            <a:rPr lang="en-US" dirty="0">
              <a:solidFill>
                <a:srgbClr val="C00000"/>
              </a:solidFill>
            </a:rPr>
            <a:t> property </a:t>
          </a:r>
          <a:r>
            <a:rPr lang="en-US" dirty="0"/>
            <a:t>says that total flow into a vertex other than source or sink must equal to the total flow out of that vertex</a:t>
          </a:r>
        </a:p>
      </dgm:t>
    </dgm:pt>
    <dgm:pt modelId="{ACC70EF1-06FC-4DEE-B680-304FC06BD55C}" type="parTrans" cxnId="{50647A2A-BDD6-4BE4-A8E6-5902E5510334}">
      <dgm:prSet/>
      <dgm:spPr/>
      <dgm:t>
        <a:bodyPr/>
        <a:lstStyle/>
        <a:p>
          <a:endParaRPr lang="en-US"/>
        </a:p>
      </dgm:t>
    </dgm:pt>
    <dgm:pt modelId="{2C83F3D7-6090-4570-AA19-B78F54F92B31}" type="sibTrans" cxnId="{50647A2A-BDD6-4BE4-A8E6-5902E5510334}">
      <dgm:prSet/>
      <dgm:spPr/>
      <dgm:t>
        <a:bodyPr/>
        <a:lstStyle/>
        <a:p>
          <a:endParaRPr lang="en-US"/>
        </a:p>
      </dgm:t>
    </dgm:pt>
    <dgm:pt modelId="{7617F8E4-5C82-416E-8E01-5D0B37819D1F}">
      <dgm:prSet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Flow in equals flow out</a:t>
          </a:r>
        </a:p>
      </dgm:t>
    </dgm:pt>
    <dgm:pt modelId="{83AD6998-C3BC-4F61-B3F9-05B81A018596}" type="parTrans" cxnId="{380E0F25-860B-4B70-8069-F8F646EE2AA9}">
      <dgm:prSet/>
      <dgm:spPr/>
      <dgm:t>
        <a:bodyPr/>
        <a:lstStyle/>
        <a:p>
          <a:endParaRPr lang="en-US"/>
        </a:p>
      </dgm:t>
    </dgm:pt>
    <dgm:pt modelId="{0FC93621-29F6-4D7E-9C5B-46080DF4B5F1}" type="sibTrans" cxnId="{380E0F25-860B-4B70-8069-F8F646EE2AA9}">
      <dgm:prSet/>
      <dgm:spPr/>
      <dgm:t>
        <a:bodyPr/>
        <a:lstStyle/>
        <a:p>
          <a:endParaRPr lang="en-US"/>
        </a:p>
      </dgm:t>
    </dgm:pt>
    <dgm:pt modelId="{4BAD28AB-2C88-4BA3-82FF-B74EF2757BC0}" type="pres">
      <dgm:prSet presAssocID="{1B153B16-28B9-4CF0-BC28-49C84C34566F}" presName="linear" presStyleCnt="0">
        <dgm:presLayoutVars>
          <dgm:animLvl val="lvl"/>
          <dgm:resizeHandles val="exact"/>
        </dgm:presLayoutVars>
      </dgm:prSet>
      <dgm:spPr/>
    </dgm:pt>
    <dgm:pt modelId="{84FD979D-CB5C-48D8-BFF1-B01B7F0E48B3}" type="pres">
      <dgm:prSet presAssocID="{94577D6E-B404-44C3-BF09-4E2BD2D178A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23B9313-AAEF-49A4-861A-6D762E0C0FC0}" type="pres">
      <dgm:prSet presAssocID="{7FB0CDBE-FD2F-49E1-BB45-28F911A184E3}" presName="spacer" presStyleCnt="0"/>
      <dgm:spPr/>
    </dgm:pt>
    <dgm:pt modelId="{5678F4A9-378D-4BDC-90BB-B4F9C3D9B49E}" type="pres">
      <dgm:prSet presAssocID="{2D397631-3E64-46D9-AB8A-894E2F114FF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61E2CE8-0C0D-4FE1-8C23-661497E40063}" type="pres">
      <dgm:prSet presAssocID="{FA4DFB6D-8D3C-4481-84CA-71BA90A0C149}" presName="spacer" presStyleCnt="0"/>
      <dgm:spPr/>
    </dgm:pt>
    <dgm:pt modelId="{1175782C-2B29-48DE-9948-5724B98FCE5A}" type="pres">
      <dgm:prSet presAssocID="{9C5D8DBD-AB3A-42F6-93B6-57CAD253C83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DAD8E9A-56A0-40D3-AE14-02101038A809}" type="pres">
      <dgm:prSet presAssocID="{2C83F3D7-6090-4570-AA19-B78F54F92B31}" presName="spacer" presStyleCnt="0"/>
      <dgm:spPr/>
    </dgm:pt>
    <dgm:pt modelId="{61F4F9FB-FCAC-41DF-8BBD-81B0B59B40A9}" type="pres">
      <dgm:prSet presAssocID="{7617F8E4-5C82-416E-8E01-5D0B37819D1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80E0F25-860B-4B70-8069-F8F646EE2AA9}" srcId="{1B153B16-28B9-4CF0-BC28-49C84C34566F}" destId="{7617F8E4-5C82-416E-8E01-5D0B37819D1F}" srcOrd="3" destOrd="0" parTransId="{83AD6998-C3BC-4F61-B3F9-05B81A018596}" sibTransId="{0FC93621-29F6-4D7E-9C5B-46080DF4B5F1}"/>
    <dgm:cxn modelId="{50647A2A-BDD6-4BE4-A8E6-5902E5510334}" srcId="{1B153B16-28B9-4CF0-BC28-49C84C34566F}" destId="{9C5D8DBD-AB3A-42F6-93B6-57CAD253C835}" srcOrd="2" destOrd="0" parTransId="{ACC70EF1-06FC-4DEE-B680-304FC06BD55C}" sibTransId="{2C83F3D7-6090-4570-AA19-B78F54F92B31}"/>
    <dgm:cxn modelId="{69C31372-A784-4D42-9190-7349D29E4BE0}" type="presOf" srcId="{7617F8E4-5C82-416E-8E01-5D0B37819D1F}" destId="{61F4F9FB-FCAC-41DF-8BBD-81B0B59B40A9}" srcOrd="0" destOrd="0" presId="urn:microsoft.com/office/officeart/2005/8/layout/vList2"/>
    <dgm:cxn modelId="{5DE66D8D-419B-4EE1-ABEB-C5374DDB93C3}" type="presOf" srcId="{2D397631-3E64-46D9-AB8A-894E2F114FF1}" destId="{5678F4A9-378D-4BDC-90BB-B4F9C3D9B49E}" srcOrd="0" destOrd="0" presId="urn:microsoft.com/office/officeart/2005/8/layout/vList2"/>
    <dgm:cxn modelId="{07B75A90-75B3-4413-9DDF-E818106E2767}" type="presOf" srcId="{9C5D8DBD-AB3A-42F6-93B6-57CAD253C835}" destId="{1175782C-2B29-48DE-9948-5724B98FCE5A}" srcOrd="0" destOrd="0" presId="urn:microsoft.com/office/officeart/2005/8/layout/vList2"/>
    <dgm:cxn modelId="{51A264A0-8912-4ECC-93D9-06558DA9BA80}" type="presOf" srcId="{94577D6E-B404-44C3-BF09-4E2BD2D178A0}" destId="{84FD979D-CB5C-48D8-BFF1-B01B7F0E48B3}" srcOrd="0" destOrd="0" presId="urn:microsoft.com/office/officeart/2005/8/layout/vList2"/>
    <dgm:cxn modelId="{6807C4A0-34FD-4C45-9DE5-DCB33C122089}" srcId="{1B153B16-28B9-4CF0-BC28-49C84C34566F}" destId="{2D397631-3E64-46D9-AB8A-894E2F114FF1}" srcOrd="1" destOrd="0" parTransId="{F86FC47E-A162-4938-A00D-1B7BB65A6CDD}" sibTransId="{FA4DFB6D-8D3C-4481-84CA-71BA90A0C149}"/>
    <dgm:cxn modelId="{362801D8-5526-4021-A736-9A7E7D270A1A}" type="presOf" srcId="{1B153B16-28B9-4CF0-BC28-49C84C34566F}" destId="{4BAD28AB-2C88-4BA3-82FF-B74EF2757BC0}" srcOrd="0" destOrd="0" presId="urn:microsoft.com/office/officeart/2005/8/layout/vList2"/>
    <dgm:cxn modelId="{27CC27F7-C895-4EB2-B165-97CFF3DA6741}" srcId="{1B153B16-28B9-4CF0-BC28-49C84C34566F}" destId="{94577D6E-B404-44C3-BF09-4E2BD2D178A0}" srcOrd="0" destOrd="0" parTransId="{DD8FE6B3-EE8F-4EDE-98CF-71EC10BFAE31}" sibTransId="{7FB0CDBE-FD2F-49E1-BB45-28F911A184E3}"/>
    <dgm:cxn modelId="{2B2383FC-C6D2-44B8-B4AE-962A046013C8}" type="presParOf" srcId="{4BAD28AB-2C88-4BA3-82FF-B74EF2757BC0}" destId="{84FD979D-CB5C-48D8-BFF1-B01B7F0E48B3}" srcOrd="0" destOrd="0" presId="urn:microsoft.com/office/officeart/2005/8/layout/vList2"/>
    <dgm:cxn modelId="{6468FF97-0F17-4369-B00D-4D9F5377BC9D}" type="presParOf" srcId="{4BAD28AB-2C88-4BA3-82FF-B74EF2757BC0}" destId="{C23B9313-AAEF-49A4-861A-6D762E0C0FC0}" srcOrd="1" destOrd="0" presId="urn:microsoft.com/office/officeart/2005/8/layout/vList2"/>
    <dgm:cxn modelId="{BCAB0812-3AE6-4982-A467-76E38905B148}" type="presParOf" srcId="{4BAD28AB-2C88-4BA3-82FF-B74EF2757BC0}" destId="{5678F4A9-378D-4BDC-90BB-B4F9C3D9B49E}" srcOrd="2" destOrd="0" presId="urn:microsoft.com/office/officeart/2005/8/layout/vList2"/>
    <dgm:cxn modelId="{6B294FCA-96B3-4388-9F30-29AE246BDB9B}" type="presParOf" srcId="{4BAD28AB-2C88-4BA3-82FF-B74EF2757BC0}" destId="{E61E2CE8-0C0D-4FE1-8C23-661497E40063}" srcOrd="3" destOrd="0" presId="urn:microsoft.com/office/officeart/2005/8/layout/vList2"/>
    <dgm:cxn modelId="{1F96D927-EEE2-4D5A-A69B-C594FE0F18A5}" type="presParOf" srcId="{4BAD28AB-2C88-4BA3-82FF-B74EF2757BC0}" destId="{1175782C-2B29-48DE-9948-5724B98FCE5A}" srcOrd="4" destOrd="0" presId="urn:microsoft.com/office/officeart/2005/8/layout/vList2"/>
    <dgm:cxn modelId="{8ED73BC8-0100-4D0E-A3E7-58EF1F02D26A}" type="presParOf" srcId="{4BAD28AB-2C88-4BA3-82FF-B74EF2757BC0}" destId="{8DAD8E9A-56A0-40D3-AE14-02101038A809}" srcOrd="5" destOrd="0" presId="urn:microsoft.com/office/officeart/2005/8/layout/vList2"/>
    <dgm:cxn modelId="{834DBBB5-805A-4020-8CB0-06C58D79D9A1}" type="presParOf" srcId="{4BAD28AB-2C88-4BA3-82FF-B74EF2757BC0}" destId="{61F4F9FB-FCAC-41DF-8BBD-81B0B59B40A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D979D-CB5C-48D8-BFF1-B01B7F0E48B3}">
      <dsp:nvSpPr>
        <dsp:cNvPr id="0" name=""/>
        <dsp:cNvSpPr/>
      </dsp:nvSpPr>
      <dsp:spPr>
        <a:xfrm>
          <a:off x="0" y="79715"/>
          <a:ext cx="6263640" cy="128663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Given a graph G with a source S and sink </a:t>
          </a:r>
          <a:r>
            <a:rPr lang="en-US" sz="2300" kern="1200" dirty="0" err="1"/>
            <a:t>T,we</a:t>
          </a:r>
          <a:r>
            <a:rPr lang="en-US" sz="2300" kern="1200" dirty="0"/>
            <a:t> wish to </a:t>
          </a:r>
          <a:r>
            <a:rPr lang="en-US" sz="2300" kern="1200" dirty="0">
              <a:solidFill>
                <a:srgbClr val="C00000"/>
              </a:solidFill>
            </a:rPr>
            <a:t>find flow with maximum value</a:t>
          </a:r>
        </a:p>
      </dsp:txBody>
      <dsp:txXfrm>
        <a:off x="62808" y="142523"/>
        <a:ext cx="6138024" cy="1161018"/>
      </dsp:txXfrm>
    </dsp:sp>
    <dsp:sp modelId="{5678F4A9-378D-4BDC-90BB-B4F9C3D9B49E}">
      <dsp:nvSpPr>
        <dsp:cNvPr id="0" name=""/>
        <dsp:cNvSpPr/>
      </dsp:nvSpPr>
      <dsp:spPr>
        <a:xfrm>
          <a:off x="0" y="1432589"/>
          <a:ext cx="6263640" cy="1286634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C00000"/>
              </a:solidFill>
            </a:rPr>
            <a:t>Capacity constraints </a:t>
          </a:r>
          <a:r>
            <a:rPr lang="en-US" sz="2300" kern="1200" dirty="0"/>
            <a:t>say that the flow from one vertex to other must be </a:t>
          </a:r>
          <a:r>
            <a:rPr lang="en-US" sz="2300" kern="1200" dirty="0">
              <a:solidFill>
                <a:srgbClr val="C00000"/>
              </a:solidFill>
            </a:rPr>
            <a:t>nonnegative and must not exceed the given capacity</a:t>
          </a:r>
        </a:p>
      </dsp:txBody>
      <dsp:txXfrm>
        <a:off x="62808" y="1495397"/>
        <a:ext cx="6138024" cy="1161018"/>
      </dsp:txXfrm>
    </dsp:sp>
    <dsp:sp modelId="{1175782C-2B29-48DE-9948-5724B98FCE5A}">
      <dsp:nvSpPr>
        <dsp:cNvPr id="0" name=""/>
        <dsp:cNvSpPr/>
      </dsp:nvSpPr>
      <dsp:spPr>
        <a:xfrm>
          <a:off x="0" y="2785464"/>
          <a:ext cx="6263640" cy="1286634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C00000"/>
              </a:solidFill>
            </a:rPr>
            <a:t>Flow </a:t>
          </a:r>
          <a:r>
            <a:rPr lang="en-US" sz="2300" kern="1200" dirty="0" err="1">
              <a:solidFill>
                <a:srgbClr val="C00000"/>
              </a:solidFill>
            </a:rPr>
            <a:t>consetvation</a:t>
          </a:r>
          <a:r>
            <a:rPr lang="en-US" sz="2300" kern="1200" dirty="0">
              <a:solidFill>
                <a:srgbClr val="C00000"/>
              </a:solidFill>
            </a:rPr>
            <a:t> property </a:t>
          </a:r>
          <a:r>
            <a:rPr lang="en-US" sz="2300" kern="1200" dirty="0"/>
            <a:t>says that total flow into a vertex other than source or sink must equal to the total flow out of that vertex</a:t>
          </a:r>
        </a:p>
      </dsp:txBody>
      <dsp:txXfrm>
        <a:off x="62808" y="2848272"/>
        <a:ext cx="6138024" cy="1161018"/>
      </dsp:txXfrm>
    </dsp:sp>
    <dsp:sp modelId="{61F4F9FB-FCAC-41DF-8BBD-81B0B59B40A9}">
      <dsp:nvSpPr>
        <dsp:cNvPr id="0" name=""/>
        <dsp:cNvSpPr/>
      </dsp:nvSpPr>
      <dsp:spPr>
        <a:xfrm>
          <a:off x="0" y="4138338"/>
          <a:ext cx="6263640" cy="128663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C00000"/>
              </a:solidFill>
            </a:rPr>
            <a:t>Flow in equals flow out</a:t>
          </a:r>
        </a:p>
      </dsp:txBody>
      <dsp:txXfrm>
        <a:off x="62808" y="4201146"/>
        <a:ext cx="6138024" cy="1161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66CEB-10FA-0BD0-D558-A8F66122A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B9BFE-B69E-5FFC-2A16-7C6A2226F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0132C-4518-4B01-D0C1-A5B2B486F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3ECF-CE85-473D-ADC1-5317D5069E2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B9179-777C-AD7F-1DF4-944BE264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2AD76-AC9F-687F-AF6D-833EAF835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2305-A513-48DD-B6EB-4379FA198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625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3C4E-DE79-175C-9DBA-F099659A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ADBCF-F135-2AFD-FA4D-1E959FBFB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396D3-AE4E-0521-C052-4C1ECE52A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3ECF-CE85-473D-ADC1-5317D5069E2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577F8-FB4D-3C69-04F1-AA928BEAC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CABCE-39C8-EC40-5A38-EDADCE6C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2305-A513-48DD-B6EB-4379FA198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7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BDF578-38E6-DF63-CC9F-171D2343F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D9DD3-4ED7-584E-1F24-BC7EA4088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7FB7F-1450-9692-6AED-F4E0E54D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3ECF-CE85-473D-ADC1-5317D5069E2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69A86-F7BA-6A1E-D870-98769501A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E4EB-C8EA-5E9A-8C64-16A61C20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2305-A513-48DD-B6EB-4379FA198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48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59F8-0765-A418-04C7-41229F69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3FCF9-B834-DD2C-57E3-3BE581B8C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A5E76-9855-5E40-6760-67CD92DFD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3ECF-CE85-473D-ADC1-5317D5069E2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11B7B-24DC-9CE8-C640-AF72F9788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A85BB-9B40-5207-B524-5353BAA3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2305-A513-48DD-B6EB-4379FA198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96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3E42A-2FCD-5FA4-7BD4-C3B1640B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15F03-1B24-7D5E-7AC1-192E619C5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945FA-B5B7-8378-C20D-DF6987A4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3ECF-CE85-473D-ADC1-5317D5069E2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9FD1D-55CF-BEF7-9FD6-11FD99850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2D71D-E8F7-CB31-9429-B9283CCAF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2305-A513-48DD-B6EB-4379FA198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1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DB72-0232-9138-645B-76E4C24F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93D2F-EC72-7547-B78F-DE26E1D984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BDB09-2227-57A3-548F-E741C859C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A3985-67B6-E9FB-DCDC-5D88EEE49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3ECF-CE85-473D-ADC1-5317D5069E2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1A84D-5513-2FFD-58EF-C866C78FC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ECEB4-2186-E618-46D3-5F496B370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2305-A513-48DD-B6EB-4379FA198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12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1C66-BC9A-E461-BADA-57EE576C5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9C371-C4B0-7D6E-2A3F-C2F60E487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35D91-9BC0-01F6-CF03-9F49289CA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855844-7C87-6853-D20A-7EDEC3CAB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3C9A97-244D-E89B-64A3-D5E21F7FA7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A95FFF-0972-628E-1377-9803D323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3ECF-CE85-473D-ADC1-5317D5069E2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6B8E9F-D678-9E95-4C79-DB7C0217C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A38067-93B7-559B-C307-0E505D62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2305-A513-48DD-B6EB-4379FA198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4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5995-ADF0-9A6A-03C3-19090A1B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324EB-9636-7197-E265-E0EDB8C97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3ECF-CE85-473D-ADC1-5317D5069E2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1C1379-F95B-16E7-CD45-8558777D6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A5989-1EAA-A9E4-17AB-959B91C14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2305-A513-48DD-B6EB-4379FA198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41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FC24F-6759-D81A-2DBE-DC2DADDCE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3ECF-CE85-473D-ADC1-5317D5069E2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2EF7D-4A0A-FA23-D221-1303B7F83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E4AE3-92BE-69A8-62AF-15DF08C17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2305-A513-48DD-B6EB-4379FA198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9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A64C-C46C-90B0-6B8A-C51337397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34777-82A6-7C4C-B568-5A9CD63AA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B9E6C-CB73-F8FF-4CA8-6EBC60CBF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21596-94FF-6E42-A0E3-DC2888302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3ECF-CE85-473D-ADC1-5317D5069E2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F6AD5-5288-880D-C3CE-7A174D08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2C2B9-908A-8E7B-B115-08F2C9C1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2305-A513-48DD-B6EB-4379FA198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90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C02A6-85F1-8F79-91AE-C6DC378D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317F9A-E5CE-AA0D-7AB3-31D5400A4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7A20A-8BC6-646A-6FA7-9985B131E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ADB61-CB77-FE69-D9D3-FB7BDC3AE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3ECF-CE85-473D-ADC1-5317D5069E2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3AF01-9998-2F3F-1B59-3147537BB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324B8-12DD-E87C-BECC-CB342E4D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2305-A513-48DD-B6EB-4379FA198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27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2470D9-E474-E243-065B-AECBD8E2D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7A9B4-DA56-4431-65D3-28FFA3400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C287D-E672-16FF-3526-75D1220EAE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83ECF-CE85-473D-ADC1-5317D5069E2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644D7-0B9F-4889-DFD3-12C7E4C72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F52D4-91A4-C904-16CC-0E6BF42EF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82305-A513-48DD-B6EB-4379FA198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55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ax-flow_min-cut_theorem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BDB5B0-356B-4C81-807F-B7FCF7E84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1884A-7C22-044A-A1EF-76602AECF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3375" y="891541"/>
            <a:ext cx="5866189" cy="4074074"/>
          </a:xfrm>
        </p:spPr>
        <p:txBody>
          <a:bodyPr>
            <a:normAutofit/>
          </a:bodyPr>
          <a:lstStyle/>
          <a:p>
            <a:pPr algn="l"/>
            <a:r>
              <a:rPr lang="en-US" sz="6800" b="0" i="0" dirty="0">
                <a:effectLst/>
                <a:latin typeface="erdana"/>
              </a:rPr>
              <a:t>Networks Flows</a:t>
            </a:r>
            <a:br>
              <a:rPr lang="en-US" sz="6800" b="0" i="0" dirty="0">
                <a:effectLst/>
                <a:latin typeface="erdana"/>
              </a:rPr>
            </a:br>
            <a:endParaRPr lang="en-US" sz="6800" dirty="0"/>
          </a:p>
        </p:txBody>
      </p:sp>
      <p:pic>
        <p:nvPicPr>
          <p:cNvPr id="4" name="Picture 3" descr="Lines joining to the end to form a curve">
            <a:extLst>
              <a:ext uri="{FF2B5EF4-FFF2-40B4-BE49-F238E27FC236}">
                <a16:creationId xmlns:a16="http://schemas.microsoft.com/office/drawing/2014/main" id="{0103B082-0CFD-1F24-D6D7-63195CED3E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316" r="49576" b="-1"/>
          <a:stretch/>
        </p:blipFill>
        <p:spPr>
          <a:xfrm>
            <a:off x="20" y="10"/>
            <a:ext cx="4634356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58BC00-262C-499B-B643-01DFB266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11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A2749-19FF-446B-971D-DED3BDE6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Maximum flow problem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4723C8-5A9E-40BE-B0C2-0DA69E89EE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3779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EC999-24DD-0585-8729-CF29FF53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2528916-D90E-5FFA-AA36-A48AE2899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70" r="15028" b="14262"/>
          <a:stretch/>
        </p:blipFill>
        <p:spPr>
          <a:xfrm>
            <a:off x="1219200" y="1825625"/>
            <a:ext cx="104444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33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37A6AB-866F-471D-A9CF-7FA286B0B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57147"/>
            <a:ext cx="10905066" cy="47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41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1225-50C6-2C57-4059-0F018701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 s-t cut(</a:t>
            </a:r>
            <a:r>
              <a:rPr lang="en-US" sz="4400" b="0" i="0" u="none" strike="noStrike" baseline="0" dirty="0">
                <a:latin typeface="Times-Roman"/>
              </a:rPr>
              <a:t> </a:t>
            </a:r>
            <a:r>
              <a:rPr lang="en-US" sz="4400" b="1" i="1" u="none" strike="noStrike" baseline="0" dirty="0">
                <a:latin typeface="Times-BoldItalic"/>
              </a:rPr>
              <a:t>cut (</a:t>
            </a:r>
            <a:r>
              <a:rPr lang="en-US" sz="4400" b="0" i="0" u="none" strike="noStrike" baseline="0" dirty="0">
                <a:latin typeface="MT2MIT"/>
              </a:rPr>
              <a:t>S</a:t>
            </a:r>
            <a:r>
              <a:rPr lang="en-US" sz="4400" dirty="0">
                <a:latin typeface="MT2MIT"/>
              </a:rPr>
              <a:t>,</a:t>
            </a:r>
            <a:r>
              <a:rPr lang="en-US" sz="4400" b="0" i="0" u="none" strike="noStrike" baseline="0" dirty="0">
                <a:latin typeface="MT2MIT"/>
              </a:rPr>
              <a:t> T) )</a:t>
            </a:r>
            <a:endParaRPr lang="en-US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E5336-7A39-5D4C-3FAE-7CA7C1F9B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352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An s-t cut of the graph is </a:t>
            </a:r>
            <a:r>
              <a:rPr lang="en-US" b="1" dirty="0">
                <a:latin typeface="Aparajita" panose="02020603050405020304" pitchFamily="18" charset="0"/>
                <a:cs typeface="Aparajita" panose="02020603050405020304" pitchFamily="18" charset="0"/>
              </a:rPr>
              <a:t>partitioning of the vertex V into two sets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 and T 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= V − S such that s ∈ S and t ∈ T .</a:t>
            </a:r>
          </a:p>
          <a:p>
            <a:r>
              <a:rPr lang="en-US" sz="2800" b="0" i="0" dirty="0">
                <a:solidFill>
                  <a:srgbClr val="202122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That is, an </a:t>
            </a:r>
            <a:r>
              <a:rPr lang="en-US" sz="2800" b="0" i="1" dirty="0">
                <a:solidFill>
                  <a:srgbClr val="202122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s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-</a:t>
            </a:r>
            <a:r>
              <a:rPr lang="en-US" sz="2800" b="0" i="1" dirty="0">
                <a:solidFill>
                  <a:srgbClr val="202122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 cut is a </a:t>
            </a:r>
            <a:r>
              <a:rPr lang="en-US" sz="2800" b="1" i="0" dirty="0">
                <a:solidFill>
                  <a:srgbClr val="202122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division of the vertices of the network into two parts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, with the </a:t>
            </a:r>
            <a:r>
              <a:rPr lang="en-US" sz="2800" b="0" i="0" dirty="0">
                <a:solidFill>
                  <a:srgbClr val="C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source in one part and the sink in the other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.</a:t>
            </a:r>
          </a:p>
          <a:p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The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cut-set</a:t>
            </a: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of a cut </a:t>
            </a:r>
            <a:r>
              <a:rPr kumimoji="0" lang="en-US" altLang="en-US" sz="4000" b="0" i="1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 is the set of edges that conne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ct the source part of the cut to the sink part:</a:t>
            </a:r>
          </a:p>
          <a:p>
            <a:pPr algn="l">
              <a:lnSpc>
                <a:spcPct val="100000"/>
              </a:lnSpc>
            </a:pPr>
            <a:r>
              <a:rPr lang="en-US" sz="2800" b="0" i="0" dirty="0">
                <a:solidFill>
                  <a:srgbClr val="202122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Thus, if all the edges in the cut-set of </a:t>
            </a:r>
            <a:r>
              <a:rPr lang="en-US" sz="2800" b="0" i="1" dirty="0">
                <a:solidFill>
                  <a:srgbClr val="202122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C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 are removed, then no positive flow is possible, because there is no path in the resulting graph from the source to the sink.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algn="l"/>
            <a:endParaRPr lang="en-US" dirty="0">
              <a:solidFill>
                <a:srgbClr val="202122"/>
              </a:solidFill>
              <a:effectLst/>
              <a:latin typeface="Times-Roman"/>
            </a:endParaRPr>
          </a:p>
          <a:p>
            <a:endParaRPr lang="en-US" sz="28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0" i="0" dirty="0">
              <a:solidFill>
                <a:srgbClr val="202122"/>
              </a:solidFill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US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US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69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8748DC-DA31-4988-8EA4-449AFDFEC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05" t="30303" r="40597" b="26286"/>
          <a:stretch/>
        </p:blipFill>
        <p:spPr>
          <a:xfrm>
            <a:off x="1426118" y="882445"/>
            <a:ext cx="8279711" cy="5093110"/>
          </a:xfrm>
        </p:spPr>
      </p:pic>
    </p:spTree>
    <p:extLst>
      <p:ext uri="{BB962C8B-B14F-4D97-AF65-F5344CB8AC3E}">
        <p14:creationId xmlns:p14="http://schemas.microsoft.com/office/powerpoint/2010/main" val="2026094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200EC-441A-0CC6-3047-B32231B5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B169D-C78F-EA39-FB25-6786DE5E5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endParaRPr lang="en-US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2BD80637-AC9C-D419-17D9-7D8A527CB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86" t="42839" r="3644" b="19090"/>
          <a:stretch/>
        </p:blipFill>
        <p:spPr>
          <a:xfrm>
            <a:off x="398002" y="1919641"/>
            <a:ext cx="11044504" cy="425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42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A631-6612-4E00-965A-A7798432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NetFlow across the cut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11C7DE-33B1-40A8-AAE5-EC3CE7FB5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13" t="49339" r="17878" b="16536"/>
          <a:stretch/>
        </p:blipFill>
        <p:spPr>
          <a:xfrm>
            <a:off x="617492" y="1701079"/>
            <a:ext cx="11688070" cy="332330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3E2C43-C05B-AC0E-C45C-A4107DF35FBF}"/>
              </a:ext>
            </a:extLst>
          </p:cNvPr>
          <p:cNvSpPr txBox="1"/>
          <p:nvPr/>
        </p:nvSpPr>
        <p:spPr>
          <a:xfrm>
            <a:off x="838199" y="5411436"/>
            <a:ext cx="1004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-Roman"/>
              </a:rPr>
              <a:t>A </a:t>
            </a:r>
            <a:r>
              <a:rPr lang="en-US" sz="1800" b="1" i="1" u="none" strike="noStrike" baseline="0" dirty="0">
                <a:latin typeface="Times-BoldItalic"/>
              </a:rPr>
              <a:t>minimum cut </a:t>
            </a:r>
            <a:r>
              <a:rPr lang="en-US" sz="1800" b="0" i="0" u="none" strike="noStrike" baseline="0" dirty="0">
                <a:latin typeface="Times-Roman"/>
              </a:rPr>
              <a:t>of a network is a cut whose capacity is minimum over all cuts of the network.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23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1">
            <a:extLst>
              <a:ext uri="{FF2B5EF4-FFF2-40B4-BE49-F238E27FC236}">
                <a16:creationId xmlns:a16="http://schemas.microsoft.com/office/drawing/2014/main" id="{AA4A63A0-E2AB-45B0-AAAF-F2423DE2F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59B53-70AF-48AB-9821-327B18082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b="0" i="0" u="none" strike="noStrike" baseline="0" dirty="0">
                <a:solidFill>
                  <a:srgbClr val="FFFFFF"/>
                </a:solidFill>
              </a:rPr>
              <a:t>Max- Flow Min Cut Theorem</a:t>
            </a:r>
            <a:endParaRPr lang="en-US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0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881EC-A398-5377-B3F1-608A1494A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581F5-C182-23CE-5C8A-F0CE5A466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4" t="32688" r="25484" b="23011"/>
          <a:stretch/>
        </p:blipFill>
        <p:spPr>
          <a:xfrm>
            <a:off x="2107077" y="1675227"/>
            <a:ext cx="797784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89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9FE5C-B79C-EA31-8E58-9815D3F9F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E71094-DF70-184B-AB2C-BC9705190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80" t="32832" r="25726" b="24652"/>
          <a:stretch/>
        </p:blipFill>
        <p:spPr>
          <a:xfrm>
            <a:off x="1833777" y="1675227"/>
            <a:ext cx="852444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71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B42F3-2DF8-349B-8326-48EAA92D8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773" y="2275609"/>
            <a:ext cx="11637906" cy="418983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One often </a:t>
            </a:r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graphs to model transportation networks </a:t>
            </a: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- networks whose </a:t>
            </a:r>
            <a:r>
              <a:rPr lang="en-US" sz="2400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edges carry some sort of traffic </a:t>
            </a: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and whose nodes </a:t>
            </a:r>
            <a:r>
              <a:rPr lang="en-US" sz="2400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act as “switches” passing traffic between different edges.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err="1">
                <a:latin typeface="Aparajita" panose="02020603050405020304" pitchFamily="18" charset="0"/>
                <a:cs typeface="Aparajita" panose="02020603050405020304" pitchFamily="18" charset="0"/>
              </a:rPr>
              <a:t>Eg</a:t>
            </a: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-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1)  a </a:t>
            </a:r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computer network </a:t>
            </a: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in which the </a:t>
            </a:r>
            <a:r>
              <a:rPr lang="en-US" sz="2400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edges are the links </a:t>
            </a: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that </a:t>
            </a:r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carry packets </a:t>
            </a: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and the </a:t>
            </a:r>
            <a:r>
              <a:rPr lang="en-US" sz="2400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nodes are switches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2) </a:t>
            </a:r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a fluid network </a:t>
            </a: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in which </a:t>
            </a:r>
            <a:r>
              <a:rPr lang="en-US" sz="2400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edges are pipes </a:t>
            </a: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and that </a:t>
            </a:r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carry liquid</a:t>
            </a: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, and the </a:t>
            </a:r>
            <a:r>
              <a:rPr lang="en-US" sz="2400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nodes are junctures where pipes plugged together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The network models of this category have </a:t>
            </a:r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several ingredients</a:t>
            </a: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: </a:t>
            </a:r>
            <a:r>
              <a:rPr lang="en-US" sz="2400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capacities on edges</a:t>
            </a: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, including </a:t>
            </a:r>
            <a:r>
              <a:rPr lang="en-US" sz="2400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how much they can carry</a:t>
            </a: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; </a:t>
            </a:r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source</a:t>
            </a: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 nodes in the graph, which </a:t>
            </a:r>
            <a:r>
              <a:rPr lang="en-US" sz="2400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generate traffic</a:t>
            </a: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; and the </a:t>
            </a:r>
            <a:r>
              <a:rPr lang="en-US" sz="2400" b="1" dirty="0">
                <a:latin typeface="Aparajita" panose="02020603050405020304" pitchFamily="18" charset="0"/>
                <a:cs typeface="Aparajita" panose="02020603050405020304" pitchFamily="18" charset="0"/>
              </a:rPr>
              <a:t>traffic itself which is transmitted across the edges.</a:t>
            </a:r>
          </a:p>
        </p:txBody>
      </p:sp>
    </p:spTree>
    <p:extLst>
      <p:ext uri="{BB962C8B-B14F-4D97-AF65-F5344CB8AC3E}">
        <p14:creationId xmlns:p14="http://schemas.microsoft.com/office/powerpoint/2010/main" val="629593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1CBA1-42E2-FD4A-0A72-6328BC93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D90FA-FAB0-18B7-EF9A-4E13E3C399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13" t="33549" r="26855" b="20574"/>
          <a:stretch/>
        </p:blipFill>
        <p:spPr>
          <a:xfrm>
            <a:off x="2347126" y="1675227"/>
            <a:ext cx="749774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62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90152-30AA-D77A-FCC3-B099F254F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60E85-22D9-209A-2043-503B0AA31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19" t="32975" r="26532" b="21291"/>
          <a:stretch/>
        </p:blipFill>
        <p:spPr>
          <a:xfrm>
            <a:off x="2376656" y="1675227"/>
            <a:ext cx="743868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82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96584-66DD-09EB-CED7-51001DBA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428BE-9619-9D24-43FE-22569F7B3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71" t="23369" r="27984" b="30609"/>
          <a:stretch/>
        </p:blipFill>
        <p:spPr>
          <a:xfrm>
            <a:off x="2434222" y="1675227"/>
            <a:ext cx="732355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18714-66E5-31AD-EDA8-4910DD33A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BCA3E-3B39-2C35-0DEF-B3387E36F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13" t="28100" r="25484" b="25592"/>
          <a:stretch/>
        </p:blipFill>
        <p:spPr>
          <a:xfrm>
            <a:off x="2266376" y="1675227"/>
            <a:ext cx="765924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35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621B8D-4BE8-B95A-F2A3-C6B0A8F1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EEE50-B2CC-CF4B-B69C-1336786F2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93" t="34266" r="25323" b="21576"/>
          <a:stretch/>
        </p:blipFill>
        <p:spPr>
          <a:xfrm>
            <a:off x="2072755" y="1675227"/>
            <a:ext cx="804649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77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64F0AA-5B22-AD01-B7A2-4BEE84090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C9C1B-9EC5-6612-6687-D85D3630E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4" t="34552" r="29033" b="23584"/>
          <a:stretch/>
        </p:blipFill>
        <p:spPr>
          <a:xfrm>
            <a:off x="2206000" y="1675227"/>
            <a:ext cx="778000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10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6ADE3A-8BAC-A877-9BF1-8FC97EC10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11" t="27670" r="25968" b="21449"/>
          <a:stretch/>
        </p:blipFill>
        <p:spPr>
          <a:xfrm>
            <a:off x="3597965" y="1897626"/>
            <a:ext cx="5428048" cy="34893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A20127-53F7-28DF-8E0B-942FE3FBD6EC}"/>
              </a:ext>
            </a:extLst>
          </p:cNvPr>
          <p:cNvSpPr txBox="1"/>
          <p:nvPr/>
        </p:nvSpPr>
        <p:spPr>
          <a:xfrm>
            <a:off x="695738" y="1027906"/>
            <a:ext cx="1036651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dirty="0">
                <a:solidFill>
                  <a:srgbClr val="273239"/>
                </a:solidFill>
                <a:effectLst/>
                <a:latin typeface="urw-din"/>
              </a:rPr>
              <a:t>The </a:t>
            </a:r>
            <a:r>
              <a:rPr lang="en-US" sz="2400" b="0" i="0" u="sng" dirty="0">
                <a:effectLst/>
                <a:latin typeface="urw-din"/>
                <a:hlinkClick r:id="rId3"/>
              </a:rPr>
              <a:t>max-flow min-cut theorem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urw-din"/>
              </a:rPr>
              <a:t> states that in a flow network, the amount of maximum flow is equal to capacity of the minimum cut</a:t>
            </a:r>
          </a:p>
          <a:p>
            <a:pPr algn="just"/>
            <a:endParaRPr lang="en-US" sz="2400" dirty="0">
              <a:solidFill>
                <a:srgbClr val="273239"/>
              </a:solidFill>
              <a:latin typeface="urw-din"/>
            </a:endParaRPr>
          </a:p>
          <a:p>
            <a:pPr algn="just"/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3BB8D-F2E1-9062-542D-D7D708CBB55B}"/>
              </a:ext>
            </a:extLst>
          </p:cNvPr>
          <p:cNvSpPr txBox="1"/>
          <p:nvPr/>
        </p:nvSpPr>
        <p:spPr>
          <a:xfrm>
            <a:off x="550776" y="381575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0"/>
              </a:rPr>
              <a:t>Max-Flow Min-Cut Theorem</a:t>
            </a:r>
            <a:br>
              <a:rPr lang="en-US" b="1" i="0" dirty="0">
                <a:solidFill>
                  <a:srgbClr val="000000"/>
                </a:solidFill>
                <a:effectLst/>
                <a:latin typeface="Raleway" pitchFamily="2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29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C3EA2-EA0D-4C7B-90AB-A9B47FC82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Minimum s-t Cut Problem.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Minimize </a:t>
            </a:r>
            <a:r>
              <a:rPr lang="en-US" b="0" i="1" dirty="0">
                <a:solidFill>
                  <a:srgbClr val="202122"/>
                </a:solidFill>
                <a:effectLst/>
                <a:latin typeface="Nimbus Roman No9 L"/>
              </a:rPr>
              <a:t>c</a:t>
            </a:r>
            <a:r>
              <a:rPr lang="en-US" b="0" i="0" dirty="0">
                <a:solidFill>
                  <a:srgbClr val="202122"/>
                </a:solidFill>
                <a:effectLst/>
                <a:latin typeface="Nimbus Roman No9 L"/>
              </a:rPr>
              <a:t>(</a:t>
            </a:r>
            <a:r>
              <a:rPr lang="en-US" b="0" i="1" dirty="0">
                <a:solidFill>
                  <a:srgbClr val="202122"/>
                </a:solidFill>
                <a:effectLst/>
                <a:latin typeface="Nimbus Roman No9 L"/>
              </a:rPr>
              <a:t>S</a:t>
            </a:r>
            <a:r>
              <a:rPr lang="en-US" b="0" i="0" dirty="0">
                <a:solidFill>
                  <a:srgbClr val="202122"/>
                </a:solidFill>
                <a:effectLst/>
                <a:latin typeface="Nimbus Roman No9 L"/>
              </a:rPr>
              <a:t>, </a:t>
            </a:r>
            <a:r>
              <a:rPr lang="en-US" b="0" i="1" dirty="0">
                <a:solidFill>
                  <a:srgbClr val="202122"/>
                </a:solidFill>
                <a:effectLst/>
                <a:latin typeface="Nimbus Roman No9 L"/>
              </a:rPr>
              <a:t>T</a:t>
            </a:r>
            <a:r>
              <a:rPr lang="en-US" b="0" i="0" dirty="0">
                <a:solidFill>
                  <a:srgbClr val="202122"/>
                </a:solidFill>
                <a:effectLst/>
                <a:latin typeface="Nimbus Roman No9 L"/>
              </a:rPr>
              <a:t>)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that is, determine </a:t>
            </a:r>
            <a:r>
              <a:rPr lang="en-US" b="0" i="1" dirty="0">
                <a:solidFill>
                  <a:srgbClr val="202122"/>
                </a:solidFill>
                <a:effectLst/>
                <a:latin typeface="Nimbus Roman No9 L"/>
              </a:rPr>
              <a:t>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1" dirty="0">
                <a:solidFill>
                  <a:srgbClr val="202122"/>
                </a:solidFill>
                <a:effectLst/>
                <a:latin typeface="Nimbus Roman No9 L"/>
              </a:rPr>
              <a:t>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such that the capacity of the s-t cut is minimal.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497CC5-97B9-1E09-35D0-08416BC1A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486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i="0" dirty="0">
                <a:effectLst/>
                <a:latin typeface="Raleway" pitchFamily="2" charset="0"/>
              </a:rPr>
              <a:t>Minimum Cut in a Graph</a:t>
            </a:r>
            <a:br>
              <a:rPr lang="en-US" sz="3400" b="1" i="0" dirty="0">
                <a:effectLst/>
                <a:latin typeface="Raleway" pitchFamily="2" charset="0"/>
              </a:rPr>
            </a:br>
            <a:endParaRPr lang="en-US" sz="3400" dirty="0"/>
          </a:p>
        </p:txBody>
      </p:sp>
      <p:sp>
        <p:nvSpPr>
          <p:cNvPr id="5" name="AutoShape 2" descr="maximum cut problem">
            <a:extLst>
              <a:ext uri="{FF2B5EF4-FFF2-40B4-BE49-F238E27FC236}">
                <a16:creationId xmlns:a16="http://schemas.microsoft.com/office/drawing/2014/main" id="{5D202E56-C6F4-663C-42AE-2A8D40476E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29844-6BA8-2F1E-9A46-0D167A3B6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64" t="42581" r="27984" b="22294"/>
          <a:stretch/>
        </p:blipFill>
        <p:spPr>
          <a:xfrm>
            <a:off x="2220477" y="2920180"/>
            <a:ext cx="6559729" cy="3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9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C856-BD7F-5C25-6B19-DDB23FD9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7332623-31FA-2985-3CBE-270DC41DD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38" t="11526" r="15475" b="34378"/>
          <a:stretch/>
        </p:blipFill>
        <p:spPr>
          <a:xfrm>
            <a:off x="1306440" y="1825625"/>
            <a:ext cx="95791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4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90C3-2B9D-3844-A035-F2969C939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7AB03-EA91-7A26-DCE7-69A7299F0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1" t="11970" r="16051" b="9930"/>
          <a:stretch/>
        </p:blipFill>
        <p:spPr>
          <a:xfrm>
            <a:off x="838200" y="153917"/>
            <a:ext cx="10661374" cy="4777203"/>
          </a:xfrm>
          <a:prstGeom prst="rect">
            <a:avLst/>
          </a:prstGeom>
          <a:effectLst/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427F235-31C6-677F-BAB9-D1B18DC49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984" t="60689" r="55674" b="11579"/>
          <a:stretch/>
        </p:blipFill>
        <p:spPr>
          <a:xfrm>
            <a:off x="1137459" y="5142328"/>
            <a:ext cx="4766383" cy="171567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6221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D30D3-10CA-70EF-A993-612A6199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51595-0373-15B0-E38A-1D65685F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Networks are </a:t>
            </a:r>
            <a:r>
              <a:rPr lang="en-US" b="1" dirty="0">
                <a:latin typeface="Aparajita" panose="02020603050405020304" pitchFamily="18" charset="0"/>
                <a:cs typeface="Aparajita" panose="02020603050405020304" pitchFamily="18" charset="0"/>
              </a:rPr>
              <a:t>important for both electronic communication and for transport of goods. </a:t>
            </a:r>
          </a:p>
          <a:p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The problem of </a:t>
            </a:r>
            <a:r>
              <a:rPr lang="en-US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efficiently moving entities 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(such as bits, people, or products) from one place to other in an underlying network is modeled by network flow.</a:t>
            </a:r>
          </a:p>
        </p:txBody>
      </p:sp>
    </p:spTree>
    <p:extLst>
      <p:ext uri="{BB962C8B-B14F-4D97-AF65-F5344CB8AC3E}">
        <p14:creationId xmlns:p14="http://schemas.microsoft.com/office/powerpoint/2010/main" val="524889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82E8-8628-9F41-7118-556D9DE7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Flow network.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8CAB7-BFD8-601C-BF9A-C3162D75D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A flow network G = (V, E) is a directed graph, with two specially marked nodes, namely a single </a:t>
            </a:r>
            <a:r>
              <a:rPr lang="en-US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source node s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 ∈ V and single </a:t>
            </a:r>
            <a:r>
              <a:rPr lang="en-US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sink node t 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∈ V . </a:t>
            </a:r>
          </a:p>
          <a:p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The s, t are called internal nodes. </a:t>
            </a:r>
          </a:p>
          <a:p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In addition, there is a </a:t>
            </a:r>
            <a:r>
              <a:rPr lang="en-US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capacity function c : V × V → R that maps edges to positive real numbers.</a:t>
            </a:r>
          </a:p>
          <a:p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we shall make some assumptions: </a:t>
            </a:r>
          </a:p>
          <a:p>
            <a:pPr marL="514350" indent="-514350">
              <a:buAutoNum type="arabicParenR"/>
            </a:pP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no edge enters the source s, and no edge leaves t, and </a:t>
            </a:r>
          </a:p>
          <a:p>
            <a:pPr marL="514350" indent="-514350">
              <a:buAutoNum type="arabicParenR"/>
            </a:pP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 there is at least one edge incident on each node.</a:t>
            </a:r>
            <a:endParaRPr lang="en-US" dirty="0">
              <a:solidFill>
                <a:srgbClr val="C0000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59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817E-D2EA-4969-A811-A223EB30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Flow.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8480C-0642-1879-203E-8A320B432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09255"/>
            <a:ext cx="11017827" cy="4867708"/>
          </a:xfrm>
        </p:spPr>
        <p:txBody>
          <a:bodyPr/>
          <a:lstStyle/>
          <a:p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An s-t is a function f : V × V → R. The value f(u, v) is amount of flow in edge (u, v). A flow function is required to satisfy the following constraints: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D502F-DE0C-9191-F5E7-74A5EDE87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42" y="2519153"/>
            <a:ext cx="11119484" cy="374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5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6852-600B-3575-AE5D-17B21D74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6561D-F2FE-2E6D-F9F8-C1EA6CBA2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27" y="592282"/>
            <a:ext cx="10927773" cy="6062663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The </a:t>
            </a:r>
            <a:r>
              <a:rPr lang="en-US" b="1" dirty="0">
                <a:latin typeface="Aparajita" panose="02020603050405020304" pitchFamily="18" charset="0"/>
                <a:cs typeface="Aparajita" panose="02020603050405020304" pitchFamily="18" charset="0"/>
              </a:rPr>
              <a:t>capacity constraint 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says that the </a:t>
            </a:r>
            <a:r>
              <a:rPr lang="en-US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total flow on an edge does not exceed its capacity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.</a:t>
            </a:r>
          </a:p>
          <a:p>
            <a:pPr algn="just"/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b="1" dirty="0">
                <a:latin typeface="Aparajita" panose="02020603050405020304" pitchFamily="18" charset="0"/>
                <a:cs typeface="Aparajita" panose="02020603050405020304" pitchFamily="18" charset="0"/>
              </a:rPr>
              <a:t>The skew symmetry 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condition says that the </a:t>
            </a:r>
            <a:r>
              <a:rPr lang="en-US" dirty="0" err="1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flw</a:t>
            </a:r>
            <a:r>
              <a:rPr lang="en-US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on an edge is the negative of the flow in the reverse direction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. </a:t>
            </a:r>
          </a:p>
          <a:p>
            <a:pPr algn="just"/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The </a:t>
            </a:r>
            <a:r>
              <a:rPr lang="en-US" b="1" dirty="0">
                <a:latin typeface="Aparajita" panose="02020603050405020304" pitchFamily="18" charset="0"/>
                <a:cs typeface="Aparajita" panose="02020603050405020304" pitchFamily="18" charset="0"/>
              </a:rPr>
              <a:t>flow conservation 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constraint says that the </a:t>
            </a:r>
            <a:r>
              <a:rPr lang="en-US" dirty="0">
                <a:solidFill>
                  <a:srgbClr val="C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total net flow out of any vertex other than the source and sink is zero. </a:t>
            </a:r>
          </a:p>
          <a:p>
            <a:pPr algn="just"/>
            <a:endParaRPr lang="en-US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algn="just"/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The value of this of net flow from s defined as :</a:t>
            </a:r>
          </a:p>
          <a:p>
            <a:pPr algn="just"/>
            <a:endParaRPr lang="en-US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algn="just"/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In the maximum-flow problem the objective is to find a flow function that satisfies the three constraints, and also maximizes the total flow value |f| from source 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0F511-1A1D-8341-2436-ED25ECFEA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059" y="3333012"/>
            <a:ext cx="1928027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52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69AD-E6F3-1A53-AD01-CE450E92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6CA2E-EDA8-0435-EECB-67411AE00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F2C8166-3EDA-9EE5-6491-12B781A57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05" t="52392" r="48534" b="30880"/>
          <a:stretch/>
        </p:blipFill>
        <p:spPr>
          <a:xfrm>
            <a:off x="838200" y="2438400"/>
            <a:ext cx="10842172" cy="28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9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731</Words>
  <Application>Microsoft Office PowerPoint</Application>
  <PresentationFormat>Widescreen</PresentationFormat>
  <Paragraphs>47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Aparajita</vt:lpstr>
      <vt:lpstr>Arial</vt:lpstr>
      <vt:lpstr>Calibri</vt:lpstr>
      <vt:lpstr>Calibri Light</vt:lpstr>
      <vt:lpstr>erdana</vt:lpstr>
      <vt:lpstr>MT2MIT</vt:lpstr>
      <vt:lpstr>Nimbus Roman No9 L</vt:lpstr>
      <vt:lpstr>Raleway</vt:lpstr>
      <vt:lpstr>Times New Roman</vt:lpstr>
      <vt:lpstr>Times-BoldItalic</vt:lpstr>
      <vt:lpstr>Times-Roman</vt:lpstr>
      <vt:lpstr>urw-din</vt:lpstr>
      <vt:lpstr>Office Theme</vt:lpstr>
      <vt:lpstr>Networks Flows </vt:lpstr>
      <vt:lpstr>PowerPoint Presentation</vt:lpstr>
      <vt:lpstr>PowerPoint Presentation</vt:lpstr>
      <vt:lpstr>PowerPoint Presentation</vt:lpstr>
      <vt:lpstr>Network flow</vt:lpstr>
      <vt:lpstr>Flow network.</vt:lpstr>
      <vt:lpstr>Flow.</vt:lpstr>
      <vt:lpstr>`</vt:lpstr>
      <vt:lpstr>PowerPoint Presentation</vt:lpstr>
      <vt:lpstr> Maximum flow problem     </vt:lpstr>
      <vt:lpstr>PowerPoint Presentation</vt:lpstr>
      <vt:lpstr>PowerPoint Presentation</vt:lpstr>
      <vt:lpstr> s-t cut( cut (S, T) )</vt:lpstr>
      <vt:lpstr>PowerPoint Presentation</vt:lpstr>
      <vt:lpstr>PowerPoint Presentation</vt:lpstr>
      <vt:lpstr>NetFlow across the cut</vt:lpstr>
      <vt:lpstr>Max- Flow Min Cut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Minimum Cut in a Graph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 Networks and Flows</dc:title>
  <dc:creator>Anju Anil</dc:creator>
  <cp:lastModifiedBy>Anju Anil</cp:lastModifiedBy>
  <cp:revision>23</cp:revision>
  <dcterms:created xsi:type="dcterms:W3CDTF">2022-11-01T10:03:16Z</dcterms:created>
  <dcterms:modified xsi:type="dcterms:W3CDTF">2023-11-22T16:33:52Z</dcterms:modified>
</cp:coreProperties>
</file>